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0" r:id="rId4"/>
    <p:sldId id="269" r:id="rId5"/>
    <p:sldId id="257" r:id="rId6"/>
    <p:sldId id="271" r:id="rId7"/>
    <p:sldId id="268" r:id="rId8"/>
    <p:sldId id="258" r:id="rId9"/>
    <p:sldId id="259" r:id="rId10"/>
    <p:sldId id="272" r:id="rId11"/>
    <p:sldId id="275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6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D905-3943-471F-BAA3-E478CBA4F6C3}" type="datetimeFigureOut">
              <a:rPr lang="en-US" smtClean="0"/>
              <a:pPr/>
              <a:t>4/13/2010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3E0EF-503C-426A-B711-31F4A7C4D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66800" y="1981200"/>
            <a:ext cx="6400800" cy="4648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gency FB" pitchFamily="34" charset="0"/>
              </a:rPr>
              <a:t>Chocolate Lovers:</a:t>
            </a:r>
          </a:p>
          <a:p>
            <a:endParaRPr lang="en-US" dirty="0" smtClean="0">
              <a:solidFill>
                <a:schemeClr val="tx1"/>
              </a:solidFill>
              <a:latin typeface="Agency FB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gency FB" pitchFamily="34" charset="0"/>
              </a:rPr>
              <a:t>Afnan</a:t>
            </a:r>
            <a:r>
              <a:rPr lang="en-US" dirty="0" smtClean="0"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gency FB" pitchFamily="34" charset="0"/>
              </a:rPr>
              <a:t>Abo</a:t>
            </a:r>
            <a:r>
              <a:rPr lang="en-US" dirty="0" smtClean="0">
                <a:solidFill>
                  <a:schemeClr val="tx1"/>
                </a:solidFill>
                <a:latin typeface="Agency FB" pitchFamily="34" charset="0"/>
              </a:rPr>
              <a:t>-Al-Hassan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Agency FB" pitchFamily="34" charset="0"/>
              </a:rPr>
              <a:t>Amal</a:t>
            </a:r>
            <a:r>
              <a:rPr lang="en-US" dirty="0" smtClean="0"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gency FB" pitchFamily="34" charset="0"/>
              </a:rPr>
              <a:t>Wazna</a:t>
            </a:r>
            <a:endParaRPr lang="en-US" dirty="0" smtClean="0">
              <a:solidFill>
                <a:schemeClr val="tx1"/>
              </a:solidFill>
              <a:latin typeface="Agency FB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gency FB" pitchFamily="34" charset="0"/>
              </a:rPr>
              <a:t>Razan</a:t>
            </a:r>
            <a:r>
              <a:rPr lang="en-US" dirty="0" smtClean="0">
                <a:solidFill>
                  <a:schemeClr val="tx1"/>
                </a:solidFill>
                <a:latin typeface="Agency FB" pitchFamily="34" charset="0"/>
              </a:rPr>
              <a:t> Al-Ali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Agency FB" pitchFamily="34" charset="0"/>
              </a:rPr>
              <a:t>Salwa</a:t>
            </a:r>
            <a:r>
              <a:rPr lang="en-US" dirty="0" smtClean="0">
                <a:solidFill>
                  <a:schemeClr val="tx1"/>
                </a:solidFill>
                <a:latin typeface="Agency FB" pitchFamily="34" charset="0"/>
              </a:rPr>
              <a:t> Al-</a:t>
            </a:r>
            <a:r>
              <a:rPr lang="en-US" dirty="0" err="1" smtClean="0">
                <a:solidFill>
                  <a:schemeClr val="tx1"/>
                </a:solidFill>
                <a:latin typeface="Agency FB" pitchFamily="34" charset="0"/>
              </a:rPr>
              <a:t>Hmyani</a:t>
            </a:r>
            <a:endParaRPr lang="en-US" dirty="0" smtClean="0">
              <a:solidFill>
                <a:schemeClr val="tx1"/>
              </a:solidFill>
              <a:latin typeface="Agency FB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gency FB" pitchFamily="34" charset="0"/>
              </a:rPr>
              <a:t>Sara Al-</a:t>
            </a:r>
            <a:r>
              <a:rPr lang="en-US" dirty="0" err="1" smtClean="0">
                <a:solidFill>
                  <a:schemeClr val="tx1"/>
                </a:solidFill>
                <a:latin typeface="Agency FB" pitchFamily="34" charset="0"/>
              </a:rPr>
              <a:t>khattabi</a:t>
            </a:r>
            <a:endParaRPr lang="en-US" dirty="0" smtClean="0">
              <a:solidFill>
                <a:schemeClr val="tx1"/>
              </a:solidFill>
              <a:latin typeface="Agency FB" pitchFamily="34" charset="0"/>
            </a:endParaRPr>
          </a:p>
        </p:txBody>
      </p:sp>
      <p:pic>
        <p:nvPicPr>
          <p:cNvPr id="6" name="صورة 5" descr="Chocolat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479459">
            <a:off x="5909860" y="533242"/>
            <a:ext cx="1752600" cy="1981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صورة 6" descr="Choalet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2971800"/>
            <a:ext cx="1752600" cy="20097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صورة 7" descr="ddd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4800600"/>
            <a:ext cx="1600200" cy="1828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صورة 8" descr="gpiwif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9838737">
            <a:off x="475842" y="2146748"/>
            <a:ext cx="1676400" cy="1447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6324600"/>
          </a:xfrm>
          <a:ln w="57150">
            <a:solidFill>
              <a:srgbClr val="FF0066"/>
            </a:solidFill>
          </a:ln>
        </p:spPr>
        <p:txBody>
          <a:bodyPr>
            <a:normAutofit fontScale="92500"/>
          </a:bodyPr>
          <a:lstStyle/>
          <a:p>
            <a:pPr marL="55563" indent="284163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poem takes its form, and rhyme scheme, directly from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Calvalcanti’s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“Donna Mi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”.</a:t>
            </a:r>
            <a:r>
              <a:rPr lang="en-US" dirty="0" smtClean="0"/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84163"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84163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Zukofsky’s poems operate within an period that he describes, in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“A”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-12, as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“Lower limit speech / Upper limit music”.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music of poetry, in Zukofsky’s sense, refers to the difficult patterning of sound that everywhere goes into his work.</a:t>
            </a:r>
          </a:p>
          <a:p>
            <a:pPr marL="55563" indent="284163"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84163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poems are not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representations of ideas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but rules of thoughts in motion, expressed as sound. Zukofsky loved to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create patterns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some of which are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apparent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some of which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doesn’t recognizable.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  <a:ln w="57150">
            <a:solidFill>
              <a:srgbClr val="FF0066"/>
            </a:solidFill>
          </a:ln>
        </p:spPr>
        <p:txBody>
          <a:bodyPr>
            <a:normAutofit/>
          </a:bodyPr>
          <a:lstStyle/>
          <a:p>
            <a:pPr marL="55563" indent="23018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Often Zukofsky’s poems have no speaker; they are what are, things in the world. </a:t>
            </a:r>
          </a:p>
          <a:p>
            <a:pPr marL="55563" indent="230188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30188"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3018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Zukofsky’s poems-as-objects are not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impersonal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 much as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independent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5563" indent="230188"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30188"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3018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materiality in Zukofsky’s poetry is always a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social materiality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It’s not a matter of what it says, but of what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it 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or, better, it is not a matter of what it is, but of what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it does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5563" indent="230188"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3018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109538" indent="409575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Words are things too, and in Zukofsky’s poetry they have a power, a hardness, a thickness that we can count on and which counts on us.</a:t>
            </a:r>
          </a:p>
          <a:p>
            <a:pPr marL="109538" indent="4095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109538" indent="409575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poem’s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recurrent motif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for a rescaling of values toward that which is created by “hands” and “hearts” – that is, by the production of good and goods made by human hands; rather than by commodity value, that is, by how much a thing is sold for. “Labor as creator.”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55563" indent="284163" algn="ctr"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84163" algn="ctr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“A”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-9 is the crux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“A”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a supreme realization of what Zukofsky called “rested totality”; that is, “desire for what is objectively perfect.”</a:t>
            </a:r>
          </a:p>
          <a:p>
            <a:pPr marL="55563" indent="284163"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84163"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“A”-9 has two halves, written, respectively, before and after Word War II. The second half of the poem is a mirror image of the first. Its sources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include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u="sng" smtClean="0">
                <a:latin typeface="Times New Roman" pitchFamily="18" charset="0"/>
                <a:cs typeface="Times New Roman" pitchFamily="18" charset="0"/>
              </a:rPr>
              <a:t> images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the poem.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304800" y="2286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Information about other “A”s…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gency FB" pitchFamily="34" charset="0"/>
              </a:rPr>
              <a:t>Louis Zukofsky</a:t>
            </a:r>
            <a:br>
              <a:rPr lang="en-US" dirty="0" smtClean="0">
                <a:latin typeface="Agency FB" pitchFamily="34" charset="0"/>
              </a:rPr>
            </a:br>
            <a:r>
              <a:rPr lang="en-US" dirty="0" smtClean="0">
                <a:latin typeface="Agency FB" pitchFamily="34" charset="0"/>
              </a:rPr>
              <a:t>“A”-6</a:t>
            </a:r>
            <a:endParaRPr lang="en-US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Objectivist Poet’s Definition…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Louis  Zukofsky’s Biography…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start of Objectivism…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Epic…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“A”-6 text…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His structure in writing the epic…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عنصر نائب للمحتوى 3" descr="Louis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29400" y="457200"/>
            <a:ext cx="1276350" cy="14573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صورة 4" descr="Louis 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72400" y="2362200"/>
            <a:ext cx="1143000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  <a:ln w="5715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The Objectivist poets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were a loose-knit group of second-generation Modernists who emerged in the 1930s. </a:t>
            </a:r>
          </a:p>
          <a:p>
            <a:pPr algn="ctr"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were mainly American and were influenced by, amongst others,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Ezra Pound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William Carlos Williams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basic belief of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Objectivist poetics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defined by Louis Zukofsky were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to treat the poem as an object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to emphasize sincerity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intelligence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and the poet's ability to look clearly at the world.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His Life….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  <a:ln w="5715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indent="176213">
              <a:buNone/>
            </a:pPr>
            <a:r>
              <a:rPr lang="en-US" dirty="0" smtClean="0">
                <a:solidFill>
                  <a:srgbClr val="FF0000"/>
                </a:solidFill>
              </a:rPr>
              <a:t>Born: </a:t>
            </a:r>
            <a:r>
              <a:rPr lang="en-US" dirty="0" smtClean="0"/>
              <a:t>January 23, 1904, in United States.</a:t>
            </a:r>
          </a:p>
          <a:p>
            <a:pPr marL="55563" indent="463550">
              <a:buNone/>
            </a:pPr>
            <a:r>
              <a:rPr lang="en-US" dirty="0" smtClean="0">
                <a:solidFill>
                  <a:srgbClr val="FF0000"/>
                </a:solidFill>
              </a:rPr>
              <a:t>Died: </a:t>
            </a:r>
            <a:r>
              <a:rPr lang="en-US" dirty="0" smtClean="0"/>
              <a:t>May 12, 1978, in United States.</a:t>
            </a:r>
          </a:p>
          <a:p>
            <a:pPr marL="55563" indent="463550">
              <a:buNone/>
            </a:pPr>
            <a:r>
              <a:rPr lang="en-US" dirty="0" smtClean="0">
                <a:solidFill>
                  <a:srgbClr val="FF0000"/>
                </a:solidFill>
              </a:rPr>
              <a:t>Nationality: </a:t>
            </a:r>
            <a:r>
              <a:rPr lang="en-US" dirty="0" smtClean="0"/>
              <a:t>American </a:t>
            </a:r>
          </a:p>
          <a:p>
            <a:pPr marL="55563" indent="463550">
              <a:buNone/>
            </a:pPr>
            <a:r>
              <a:rPr lang="en-US" dirty="0" smtClean="0">
                <a:solidFill>
                  <a:srgbClr val="FF0000"/>
                </a:solidFill>
              </a:rPr>
              <a:t>Education: </a:t>
            </a:r>
            <a:r>
              <a:rPr lang="en-US" dirty="0" smtClean="0"/>
              <a:t>Columbia University. </a:t>
            </a:r>
          </a:p>
          <a:p>
            <a:pPr marL="55563" indent="463550">
              <a:buNone/>
            </a:pPr>
            <a:r>
              <a:rPr lang="en-US" dirty="0" smtClean="0">
                <a:solidFill>
                  <a:srgbClr val="FF0000"/>
                </a:solidFill>
              </a:rPr>
              <a:t>Career: </a:t>
            </a:r>
            <a:r>
              <a:rPr lang="en-US" dirty="0" smtClean="0"/>
              <a:t>Writer. </a:t>
            </a:r>
          </a:p>
          <a:p>
            <a:pPr marL="55563" indent="517525">
              <a:buNone/>
            </a:pPr>
            <a:r>
              <a:rPr lang="en-US" dirty="0" smtClean="0">
                <a:solidFill>
                  <a:srgbClr val="FF0000"/>
                </a:solidFill>
              </a:rPr>
              <a:t>Awards/Honors:</a:t>
            </a:r>
          </a:p>
          <a:p>
            <a:pPr marL="55563" indent="517525" algn="ctr">
              <a:buNone/>
            </a:pPr>
            <a:r>
              <a:rPr lang="en-US" dirty="0" smtClean="0"/>
              <a:t>Anthology awards, 1967 and 1968, all for excerpts from "A“</a:t>
            </a:r>
          </a:p>
          <a:p>
            <a:pPr marL="55563" indent="517525" algn="ctr">
              <a:buNone/>
            </a:pPr>
            <a:r>
              <a:rPr lang="en-US" dirty="0" smtClean="0"/>
              <a:t>And many other prizes.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638800"/>
          </a:xfrm>
          <a:ln w="57150"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55563" indent="176213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Zukofsky is the most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formally essential poet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appear among the second-wave modernists who composed in the wake of such first-generation innovators as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Ezra Pound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T.S. Eliot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Wallace Stevens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James Joyce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William Carlos Williams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Gertrude Stein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5563" indent="176213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176213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Zukofsky’s special issue, “‘Objectivists, 1931” uncovered what would later become the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Objectivist movement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304800" y="2286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start…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  <a:ln w="57150">
            <a:solidFill>
              <a:srgbClr val="7030A0"/>
            </a:solidFill>
          </a:ln>
        </p:spPr>
        <p:txBody>
          <a:bodyPr>
            <a:normAutofit fontScale="92500"/>
          </a:bodyPr>
          <a:lstStyle/>
          <a:p>
            <a:pPr marL="53975" indent="46513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1932, he edited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An “Objectivists” Anthology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which further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defined the group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though without representative any single aesthetic position.</a:t>
            </a:r>
          </a:p>
          <a:p>
            <a:pPr marL="53975" indent="465138">
              <a:buNone/>
            </a:pPr>
            <a:endParaRPr lang="en-US" sz="1300" dirty="0" smtClean="0">
              <a:latin typeface="Times New Roman" pitchFamily="18" charset="0"/>
              <a:cs typeface="Times New Roman" pitchFamily="18" charset="0"/>
            </a:endParaRPr>
          </a:p>
          <a:p>
            <a:pPr marL="53975" indent="465138"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Zukofsky’s own contribution to the anthology included the first seven movements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“A,”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 ambitious poem in a juxtapositional style akin to that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Cantos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its cohesiveness and length. </a:t>
            </a:r>
          </a:p>
          <a:p>
            <a:pPr marL="53975" indent="465138">
              <a:buNone/>
            </a:pPr>
            <a:endParaRPr lang="en-US" sz="1300" dirty="0" smtClean="0">
              <a:latin typeface="Times New Roman" pitchFamily="18" charset="0"/>
              <a:cs typeface="Times New Roman" pitchFamily="18" charset="0"/>
            </a:endParaRPr>
          </a:p>
          <a:p>
            <a:pPr marL="53975" indent="46513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Despite the attention Objectivism received as a major poetic movement of the 1930s, Zukofsky’s own work never achieved much recognition outside literary circles.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  <a:ln w="57150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 marL="55563" indent="176213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Zukofsky spent his life working on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"A"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increasing the epic to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24 sections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reflects the hours of the day. </a:t>
            </a:r>
          </a:p>
          <a:p>
            <a:pPr marL="55563" indent="176213"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912813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poem combine:</a:t>
            </a:r>
          </a:p>
          <a:p>
            <a:pPr marL="55563" indent="17621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olitics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family.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176213"/>
            <a:r>
              <a:rPr lang="en-US" u="sng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raditional forms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free verse.</a:t>
            </a:r>
          </a:p>
          <a:p>
            <a:pPr marL="55563" indent="176213"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176213"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features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Zukofsky's own father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a major theme. </a:t>
            </a:r>
          </a:p>
          <a:p>
            <a:pPr marL="55563" indent="176213"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complete version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"A"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was finally at the printers when he died.</a:t>
            </a:r>
            <a:endParaRPr lang="en-US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33400" y="152401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Epic…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6172200"/>
          </a:xfrm>
          <a:ln w="57150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 marL="55563" indent="230188"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30188"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5563" indent="230188"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A" is Zukofsky's "poem of a lifetime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":</a:t>
            </a:r>
          </a:p>
          <a:p>
            <a:pPr marL="55563" indent="23018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800 pages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in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24 movements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written over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years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Its 9th movement is a brilliant recreation of the human mind in dynamic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motion.</a:t>
            </a:r>
          </a:p>
          <a:p>
            <a:pPr marL="55563" indent="230188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5563" indent="230188"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poem proves to be a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love poem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and the words refer cut to an experience.</a:t>
            </a:r>
          </a:p>
          <a:p>
            <a:pPr marL="55563" indent="230188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 “A”-6…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  <a:ln w="57150">
            <a:solidFill>
              <a:srgbClr val="FF0066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melody! the rest is accessory: … </a:t>
            </a:r>
            <a:br>
              <a:rPr lang="en-US" dirty="0" smtClean="0"/>
            </a:br>
            <a:r>
              <a:rPr lang="en-US" dirty="0" smtClean="0"/>
              <a:t>My one voice. My other: is</a:t>
            </a:r>
            <a:br>
              <a:rPr lang="en-US" dirty="0" smtClean="0"/>
            </a:br>
            <a:r>
              <a:rPr lang="en-US" dirty="0" smtClean="0"/>
              <a:t>An objective – rays of the object brought to a focus,</a:t>
            </a:r>
            <a:br>
              <a:rPr lang="en-US" dirty="0" smtClean="0"/>
            </a:br>
            <a:r>
              <a:rPr lang="en-US" dirty="0" smtClean="0"/>
              <a:t>An objective – nature as creator – desire for what is objectively perfect</a:t>
            </a:r>
            <a:br>
              <a:rPr lang="en-US" dirty="0" smtClean="0"/>
            </a:br>
            <a:r>
              <a:rPr lang="en-US" dirty="0" smtClean="0"/>
              <a:t>Inextricably the direction of historic and contemporary particulars</a:t>
            </a:r>
            <a:endParaRPr lang="en-US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821</Words>
  <Application>Microsoft Office PowerPoint</Application>
  <PresentationFormat>عرض على الشاشة (3:4)‏</PresentationFormat>
  <Paragraphs>79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سمة Office</vt:lpstr>
      <vt:lpstr>الشريحة 1</vt:lpstr>
      <vt:lpstr>Louis Zukofsky “A”-6</vt:lpstr>
      <vt:lpstr>الشريحة 3</vt:lpstr>
      <vt:lpstr>His Life….</vt:lpstr>
      <vt:lpstr>الشريحة 5</vt:lpstr>
      <vt:lpstr>الشريحة 6</vt:lpstr>
      <vt:lpstr>الشريحة 7</vt:lpstr>
      <vt:lpstr>الشريحة 8</vt:lpstr>
      <vt:lpstr>From  “A”-6…</vt:lpstr>
      <vt:lpstr>الشريحة 10</vt:lpstr>
      <vt:lpstr>الشريحة 11</vt:lpstr>
      <vt:lpstr>الشريحة 12</vt:lpstr>
      <vt:lpstr>الشريحة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user</cp:lastModifiedBy>
  <cp:revision>37</cp:revision>
  <dcterms:created xsi:type="dcterms:W3CDTF">2010-04-12T13:59:12Z</dcterms:created>
  <dcterms:modified xsi:type="dcterms:W3CDTF">2010-04-13T06:18:26Z</dcterms:modified>
</cp:coreProperties>
</file>